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306" r:id="rId5"/>
    <p:sldId id="320" r:id="rId6"/>
    <p:sldId id="310" r:id="rId7"/>
    <p:sldId id="311" r:id="rId8"/>
    <p:sldId id="312" r:id="rId9"/>
    <p:sldId id="313" r:id="rId10"/>
    <p:sldId id="307" r:id="rId11"/>
    <p:sldId id="315" r:id="rId12"/>
    <p:sldId id="325" r:id="rId13"/>
    <p:sldId id="326" r:id="rId14"/>
    <p:sldId id="327" r:id="rId15"/>
    <p:sldId id="328" r:id="rId16"/>
    <p:sldId id="329" r:id="rId17"/>
    <p:sldId id="330" r:id="rId18"/>
    <p:sldId id="308" r:id="rId19"/>
    <p:sldId id="31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19" r:id="rId29"/>
    <p:sldId id="345" r:id="rId30"/>
    <p:sldId id="318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AF"/>
    <a:srgbClr val="FFFFFF"/>
    <a:srgbClr val="9A9B9D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5161" autoAdjust="0"/>
  </p:normalViewPr>
  <p:slideViewPr>
    <p:cSldViewPr snapToGrid="0" showGuides="1">
      <p:cViewPr varScale="1">
        <p:scale>
          <a:sx n="111" d="100"/>
          <a:sy n="111" d="100"/>
        </p:scale>
        <p:origin x="64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1/20/19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286C7E0-4D06-8D42-918C-EF3439AB7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E58020-9CFD-4342-A574-2E3B2E58994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59BE901-77FC-A745-B8BF-7F958E149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1B1342C-56AB-464B-8C7B-A533ED6DA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70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E615-E9D0-1444-9A47-C9852970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D71C-0843-0D4A-BBEA-B484F4A4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C7FAE-DCA2-5A4B-8FE2-E6F059D0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597F-CAA4-2F40-A027-B70592A349D7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0B40-8B00-F543-989F-C76EE175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F973-7F7D-B740-98F0-980FA248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5C14-3C1C-2E45-957A-6920469B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F71C5393-9A98-3245-B4A2-996B98E195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5422" y="1233889"/>
            <a:ext cx="11303306" cy="1754326"/>
          </a:xfrm>
        </p:spPr>
        <p:txBody>
          <a:bodyPr/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EPICS 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’Stream’ Device Support</a:t>
            </a:r>
          </a:p>
        </p:txBody>
      </p:sp>
      <p:sp>
        <p:nvSpPr>
          <p:cNvPr id="16385" name="Rectangle 3">
            <a:extLst>
              <a:ext uri="{FF2B5EF4-FFF2-40B4-BE49-F238E27FC236}">
                <a16:creationId xmlns:a16="http://schemas.microsoft.com/office/drawing/2014/main" id="{F829BFD2-7B63-DA40-AFE2-1D44F38698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5422" y="2988215"/>
            <a:ext cx="5492750" cy="2446338"/>
          </a:xfrm>
        </p:spPr>
        <p:txBody>
          <a:bodyPr/>
          <a:lstStyle/>
          <a:p>
            <a:pPr algn="l" eaLnBrk="1" hangingPunct="1">
              <a:buFont typeface="Symbol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Klemen Vodopivec based on slides from Kay </a:t>
            </a:r>
            <a:r>
              <a:rPr lang="en-US" altLang="en-US" dirty="0" err="1">
                <a:ea typeface="ＭＳ Ｐゴシック" panose="020B0600070205080204" pitchFamily="34" charset="-128"/>
              </a:rPr>
              <a:t>Kasemir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algn="l" eaLnBrk="1" hangingPunct="1">
              <a:buFont typeface="Symbol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l" eaLnBrk="1" hangingPunct="1">
              <a:buFont typeface="Symbol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Dec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7EF59-4C84-5649-AE90-F9945CF6DD9A}"/>
              </a:ext>
            </a:extLst>
          </p:cNvPr>
          <p:cNvSpPr txBox="1"/>
          <p:nvPr/>
        </p:nvSpPr>
        <p:spPr>
          <a:xfrm>
            <a:off x="890954" y="47126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21641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018622"/>
            <a:ext cx="3936693" cy="2853368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60"/>
            <a:ext cx="3936693" cy="946072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2313932"/>
            <a:ext cx="3936693" cy="803842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508404"/>
            <a:ext cx="2306198" cy="1090669"/>
          </a:xfrm>
          <a:prstGeom prst="wedgeRoundRectCallout">
            <a:avLst>
              <a:gd name="adj1" fmla="val -55228"/>
              <a:gd name="adj2" fmla="val 11300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Comment</a:t>
            </a:r>
          </a:p>
        </p:txBody>
      </p:sp>
    </p:spTree>
    <p:extLst>
      <p:ext uri="{BB962C8B-B14F-4D97-AF65-F5344CB8AC3E}">
        <p14:creationId xmlns:p14="http://schemas.microsoft.com/office/powerpoint/2010/main" val="186030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60"/>
            <a:ext cx="3936693" cy="167318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3041046"/>
            <a:ext cx="3936693" cy="2136882"/>
          </a:xfrm>
          <a:prstGeom prst="roundRect">
            <a:avLst>
              <a:gd name="adj" fmla="val 7903"/>
            </a:avLst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1211854"/>
            <a:ext cx="2306198" cy="1090669"/>
          </a:xfrm>
          <a:prstGeom prst="wedgeRoundRectCallout">
            <a:avLst>
              <a:gd name="adj1" fmla="val -55228"/>
              <a:gd name="adj2" fmla="val 11300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Function definition and implementation in curly brackets</a:t>
            </a:r>
          </a:p>
        </p:txBody>
      </p:sp>
    </p:spTree>
    <p:extLst>
      <p:ext uri="{BB962C8B-B14F-4D97-AF65-F5344CB8AC3E}">
        <p14:creationId xmlns:p14="http://schemas.microsoft.com/office/powerpoint/2010/main" val="420096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944038"/>
            <a:ext cx="3936693" cy="1927951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088403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60D31-F854-2547-A335-E627AEC9989A}"/>
              </a:ext>
            </a:extLst>
          </p:cNvPr>
          <p:cNvSpPr/>
          <p:nvPr/>
        </p:nvSpPr>
        <p:spPr>
          <a:xfrm>
            <a:off x="1916935" y="3338112"/>
            <a:ext cx="1894901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1441450" y="3429000"/>
            <a:ext cx="475485" cy="51503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39C02B9-9918-F64F-8EFB-061ECFA018C3}"/>
              </a:ext>
            </a:extLst>
          </p:cNvPr>
          <p:cNvSpPr/>
          <p:nvPr/>
        </p:nvSpPr>
        <p:spPr>
          <a:xfrm>
            <a:off x="2774566" y="1599595"/>
            <a:ext cx="3356322" cy="2520713"/>
          </a:xfrm>
          <a:prstGeom prst="wedgeRoundRectCallout">
            <a:avLst>
              <a:gd name="adj1" fmla="val -75207"/>
              <a:gd name="adj2" fmla="val 3354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Commands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out</a:t>
            </a:r>
            <a:r>
              <a:rPr lang="en-US" dirty="0">
                <a:solidFill>
                  <a:schemeClr val="tx1"/>
                </a:solidFill>
              </a:rPr>
              <a:t> for send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 for receive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Other commands: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wait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event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disconnect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exec</a:t>
            </a:r>
          </a:p>
        </p:txBody>
      </p:sp>
    </p:spTree>
    <p:extLst>
      <p:ext uri="{BB962C8B-B14F-4D97-AF65-F5344CB8AC3E}">
        <p14:creationId xmlns:p14="http://schemas.microsoft.com/office/powerpoint/2010/main" val="21236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3944038"/>
            <a:ext cx="3936693" cy="1927951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297723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60D31-F854-2547-A335-E627AEC9989A}"/>
              </a:ext>
            </a:extLst>
          </p:cNvPr>
          <p:cNvSpPr/>
          <p:nvPr/>
        </p:nvSpPr>
        <p:spPr>
          <a:xfrm>
            <a:off x="2544896" y="3338112"/>
            <a:ext cx="1266940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9C174-F61D-BB41-B212-B75051595486}"/>
              </a:ext>
            </a:extLst>
          </p:cNvPr>
          <p:cNvSpPr/>
          <p:nvPr/>
        </p:nvSpPr>
        <p:spPr>
          <a:xfrm>
            <a:off x="947147" y="3665582"/>
            <a:ext cx="1266940" cy="60592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2176749" y="3686541"/>
            <a:ext cx="368147" cy="34326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2CF7248-6082-B849-B477-304FBC2F5E38}"/>
              </a:ext>
            </a:extLst>
          </p:cNvPr>
          <p:cNvSpPr/>
          <p:nvPr/>
        </p:nvSpPr>
        <p:spPr>
          <a:xfrm>
            <a:off x="3451871" y="1619938"/>
            <a:ext cx="2602431" cy="2035757"/>
          </a:xfrm>
          <a:prstGeom prst="wedgeRoundRectCallout">
            <a:avLst>
              <a:gd name="adj1" fmla="val -83413"/>
              <a:gd name="adj2" fmla="val 5846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Format converters start with % - similar to </a:t>
            </a:r>
            <a:r>
              <a:rPr lang="en-US" dirty="0" err="1">
                <a:solidFill>
                  <a:schemeClr val="tx1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() syntax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%f for floating point number</a:t>
            </a:r>
          </a:p>
        </p:txBody>
      </p:sp>
    </p:spTree>
    <p:extLst>
      <p:ext uri="{BB962C8B-B14F-4D97-AF65-F5344CB8AC3E}">
        <p14:creationId xmlns:p14="http://schemas.microsoft.com/office/powerpoint/2010/main" val="137006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998863" y="4815053"/>
            <a:ext cx="3936693" cy="105693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114A6-610A-3E47-8EFF-AD9F4593D393}"/>
              </a:ext>
            </a:extLst>
          </p:cNvPr>
          <p:cNvSpPr/>
          <p:nvPr/>
        </p:nvSpPr>
        <p:spPr>
          <a:xfrm>
            <a:off x="1017148" y="1367859"/>
            <a:ext cx="3936693" cy="2548915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1492210" y="3916774"/>
            <a:ext cx="1894901" cy="993278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39C02B9-9918-F64F-8EFB-061ECFA018C3}"/>
              </a:ext>
            </a:extLst>
          </p:cNvPr>
          <p:cNvSpPr/>
          <p:nvPr/>
        </p:nvSpPr>
        <p:spPr>
          <a:xfrm>
            <a:off x="4157447" y="3042233"/>
            <a:ext cx="2880305" cy="1486960"/>
          </a:xfrm>
          <a:prstGeom prst="wedgeRoundRectCallout">
            <a:avLst>
              <a:gd name="adj1" fmla="val -75207"/>
              <a:gd name="adj2" fmla="val 33547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Exception handling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mismatch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writetimeout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replytimeout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readtimeout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6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# Commented out for demo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#disconnect;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87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C7228B0-1105-984C-B975-26623C001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IOC Startup File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89AB9C1-A7ED-5040-A0FC-D181398F7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5081" y="1322212"/>
            <a:ext cx="9165690" cy="4737065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epicsEnvSet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("STREAM_PROTOCOL_PATH", ”path/to/proto/files")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drvAsynIPPortConfigure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("NC", "127.0.0.1:6543")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Log some 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info and in/out texts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ASYN_TRACE_ERROR     0x0001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ASYN_TRACEIO_DEVICE  0x0002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ASYN_TRACEIO_FILTER  0x0004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ASYN_TRACEIO_DRIVER  0x0008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ASYN_TRACE_FLOW      0x0010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# ASYN_TRACE_WARNING   0x0020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asynSetTraceMask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("NC", 0, 4)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asynSetTraceIOMask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("NC", 0, 6)</a:t>
            </a:r>
          </a:p>
          <a:p>
            <a:pPr marL="0" indent="0">
              <a:buNone/>
            </a:pP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dbLoadRecords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/stream-demo.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db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","user=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fred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DE10-D052-DB43-8550-3353504CDEE8}"/>
              </a:ext>
            </a:extLst>
          </p:cNvPr>
          <p:cNvSpPr txBox="1"/>
          <p:nvPr/>
        </p:nvSpPr>
        <p:spPr>
          <a:xfrm>
            <a:off x="661123" y="941864"/>
            <a:ext cx="315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iocdemo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st.cmd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36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B3476D9-49BC-614F-ABA2-B6B417757AEB}"/>
              </a:ext>
            </a:extLst>
          </p:cNvPr>
          <p:cNvSpPr/>
          <p:nvPr/>
        </p:nvSpPr>
        <p:spPr>
          <a:xfrm>
            <a:off x="8086381" y="1485049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8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C837F94-A4D2-4E43-83EB-7FBB9410A3F3}"/>
              </a:ext>
            </a:extLst>
          </p:cNvPr>
          <p:cNvSpPr/>
          <p:nvPr/>
        </p:nvSpPr>
        <p:spPr>
          <a:xfrm rot="10800000">
            <a:off x="8085604" y="2098730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9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E1D77A1-36FD-AF46-BD93-2B0BA3A30B67}"/>
              </a:ext>
            </a:extLst>
          </p:cNvPr>
          <p:cNvSpPr/>
          <p:nvPr/>
        </p:nvSpPr>
        <p:spPr>
          <a:xfrm>
            <a:off x="8085604" y="2639983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0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96C4-72FC-0A49-B797-3E11DCB3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streaming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BFDC-2C3D-0F44-9009-5888B349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0" y="1408538"/>
            <a:ext cx="11419468" cy="4040923"/>
          </a:xfrm>
        </p:spPr>
        <p:txBody>
          <a:bodyPr/>
          <a:lstStyle/>
          <a:p>
            <a:r>
              <a:rPr lang="en-US" dirty="0"/>
              <a:t>Text (ASCII) bi-directional protocol</a:t>
            </a:r>
          </a:p>
          <a:p>
            <a:r>
              <a:rPr lang="en-US" dirty="0"/>
              <a:t>(Usually) one connection per device</a:t>
            </a:r>
          </a:p>
          <a:p>
            <a:r>
              <a:rPr lang="en-US" dirty="0"/>
              <a:t>Command &amp; response</a:t>
            </a:r>
          </a:p>
          <a:p>
            <a:pPr lvl="1"/>
            <a:r>
              <a:rPr lang="en-US" dirty="0"/>
              <a:t>What is the current temperature on channel A?</a:t>
            </a:r>
          </a:p>
          <a:p>
            <a:pPr marL="403225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KRDG A?</a:t>
            </a:r>
          </a:p>
          <a:p>
            <a:pPr lvl="1"/>
            <a:r>
              <a:rPr lang="en-US" dirty="0"/>
              <a:t>Reply</a:t>
            </a:r>
          </a:p>
          <a:p>
            <a:pPr marL="403225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+077.350E+0\n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Serial (RS-232, RS485), Networked (TCP), GPIB (IEEE-488)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EPICS device called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41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4785DA8-3E35-F24A-A8DC-07E1BE8F54B7}"/>
              </a:ext>
            </a:extLst>
          </p:cNvPr>
          <p:cNvSpPr/>
          <p:nvPr/>
        </p:nvSpPr>
        <p:spPr>
          <a:xfrm rot="10800000">
            <a:off x="8085604" y="3198375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  <a:endParaRPr lang="en-US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BF7231-06E8-2447-AAF7-334DF34CC9A1}"/>
              </a:ext>
            </a:extLst>
          </p:cNvPr>
          <p:cNvSpPr/>
          <p:nvPr/>
        </p:nvSpPr>
        <p:spPr>
          <a:xfrm>
            <a:off x="8085604" y="3794917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3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</p:spTree>
    <p:extLst>
      <p:ext uri="{BB962C8B-B14F-4D97-AF65-F5344CB8AC3E}">
        <p14:creationId xmlns:p14="http://schemas.microsoft.com/office/powerpoint/2010/main" val="1913241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16:18:36.519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9E39F7B-AA5F-1348-9C48-107ACAFDC92F}"/>
              </a:ext>
            </a:extLst>
          </p:cNvPr>
          <p:cNvSpPr/>
          <p:nvPr/>
        </p:nvSpPr>
        <p:spPr>
          <a:xfrm>
            <a:off x="8085604" y="4701469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9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387CA41-566B-5447-AC1E-8253F5FD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Session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CE72686-A10F-5C45-B28F-36027B411F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292" y="1336993"/>
            <a:ext cx="2721165" cy="5024438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12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 3.14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70C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B?</a:t>
            </a:r>
            <a:b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>
              <a:solidFill>
                <a:srgbClr val="00B05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34</a:t>
            </a:r>
            <a:endParaRPr lang="en-US" altLang="en-US" sz="1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9D3081C-B69E-DC47-9B7C-B6F8EB1F620B}"/>
              </a:ext>
            </a:extLst>
          </p:cNvPr>
          <p:cNvSpPr txBox="1">
            <a:spLocks/>
          </p:cNvSpPr>
          <p:nvPr/>
        </p:nvSpPr>
        <p:spPr bwMode="auto">
          <a:xfrm>
            <a:off x="429767" y="1336994"/>
            <a:ext cx="7535427" cy="5024437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16:18:11.902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B 12\n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42 20 31 32 0a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16:18:16.519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16:18:16.875 NC 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read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A 3.14\</a:t>
            </a:r>
            <a:r>
              <a:rPr lang="pt" altLang="en-US" sz="1400" b="0" kern="0" dirty="0" err="1">
                <a:solidFill>
                  <a:srgbClr val="0070C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41 20 33 2e 31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16:18:21.519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16:18:31.529 NC B: No reply from device within 10000 </a:t>
            </a:r>
            <a:r>
              <a:rPr lang="en-US" altLang="en-US" sz="1400" b="0" kern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ms</a:t>
            </a:r>
            <a:endParaRPr lang="pt" altLang="en-US" sz="1400" b="0" kern="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2018/12/04 16:18:36.519 NC 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wrote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B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?\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r</a:t>
            </a: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\</a:t>
            </a:r>
            <a:r>
              <a:rPr lang="pt" altLang="en-US" sz="1400" b="0" kern="0" dirty="0" err="1">
                <a:solidFill>
                  <a:srgbClr val="00B050"/>
                </a:solidFill>
                <a:latin typeface="Courier New" panose="02070309020205020404" pitchFamily="49" charset="0"/>
              </a:rPr>
              <a:t>n</a:t>
            </a:r>
            <a:endParaRPr lang="pt" altLang="en-US" sz="1400" b="0" kern="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" altLang="en-US" sz="1400" b="0" kern="0" dirty="0">
                <a:solidFill>
                  <a:srgbClr val="00B050"/>
                </a:solidFill>
                <a:latin typeface="Courier New" panose="02070309020205020404" pitchFamily="49" charset="0"/>
              </a:rPr>
              <a:t>42 3f 0d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2018/12/04 16:18:36.893 NC read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34\n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0070C0"/>
                </a:solidFill>
                <a:latin typeface="Courier New" panose="02070309020205020404" pitchFamily="49" charset="0"/>
              </a:rPr>
              <a:t>33 34 0a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16:18:36.893 NC B: Input "34" mismatch after 0 bytes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b="0" kern="0" dirty="0">
                <a:solidFill>
                  <a:srgbClr val="FF0000"/>
                </a:solidFill>
                <a:latin typeface="Courier New" panose="02070309020205020404" pitchFamily="49" charset="0"/>
              </a:rPr>
              <a:t>2018/12/04 16:18:36.893 NC B: got "34" where "B " was expected</a:t>
            </a:r>
          </a:p>
          <a:p>
            <a:endParaRPr lang="en-US" altLang="en-US" sz="200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39C4D-97F4-3241-821C-1FD46EC4607B}"/>
              </a:ext>
            </a:extLst>
          </p:cNvPr>
          <p:cNvSpPr txBox="1"/>
          <p:nvPr/>
        </p:nvSpPr>
        <p:spPr>
          <a:xfrm>
            <a:off x="429768" y="995362"/>
            <a:ext cx="23791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 console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E5B77-0E74-0D46-9DD0-C066F831AE63}"/>
              </a:ext>
            </a:extLst>
          </p:cNvPr>
          <p:cNvSpPr txBox="1"/>
          <p:nvPr/>
        </p:nvSpPr>
        <p:spPr>
          <a:xfrm>
            <a:off x="8537295" y="699896"/>
            <a:ext cx="30091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NetCat</a:t>
            </a:r>
            <a:r>
              <a:rPr lang="en-US" dirty="0">
                <a:latin typeface="+mn-lt"/>
              </a:rPr>
              <a:t> interactive demo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‘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-l 127.0.0.1 6543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1A8A8C7-1C9B-744F-B3BD-1285C49BBC5C}"/>
              </a:ext>
            </a:extLst>
          </p:cNvPr>
          <p:cNvSpPr/>
          <p:nvPr/>
        </p:nvSpPr>
        <p:spPr>
          <a:xfrm rot="10800000">
            <a:off x="8085603" y="5141597"/>
            <a:ext cx="450914" cy="231354"/>
          </a:xfrm>
          <a:prstGeom prst="rightArrow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1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88D5BD5-02AD-9D49-BADB-41CC1AE7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 in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Manual (online)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B6AD539-5378-2741-9952-55CEA06F1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7" y="1100674"/>
            <a:ext cx="11558931" cy="51679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21 supported EPICS records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Including waveform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Value skipping (</a:t>
            </a:r>
            <a:r>
              <a:rPr lang="en-US" altLang="en-US" dirty="0" err="1">
                <a:ea typeface="ＭＳ Ｐゴシック" panose="020B0600070205080204" pitchFamily="34" charset="-128"/>
              </a:rPr>
              <a:t>ie</a:t>
            </a:r>
            <a:r>
              <a:rPr lang="en-US" altLang="en-US" dirty="0">
                <a:ea typeface="ＭＳ Ｐゴシック" panose="020B0600070205080204" pitchFamily="34" charset="-128"/>
              </a:rPr>
              <a:t>. ROI %*d %d)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Multi-line messages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Format converters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Settings aka System variables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http://</a:t>
            </a:r>
            <a:r>
              <a:rPr lang="en-US" altLang="en-US" dirty="0" err="1">
                <a:ea typeface="ＭＳ Ｐゴシック" panose="020B0600070205080204" pitchFamily="34" charset="-128"/>
              </a:rPr>
              <a:t>epics.web.psi.ch</a:t>
            </a:r>
            <a:r>
              <a:rPr lang="en-US" altLang="en-US" dirty="0">
                <a:ea typeface="ＭＳ Ｐゴシック" panose="020B0600070205080204" pitchFamily="34" charset="-128"/>
              </a:rPr>
              <a:t>/software/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/doc/</a:t>
            </a:r>
            <a:r>
              <a:rPr lang="en-US" altLang="en-US" dirty="0" err="1">
                <a:ea typeface="ＭＳ Ｐゴシック" panose="020B0600070205080204" pitchFamily="34" charset="-128"/>
              </a:rPr>
              <a:t>index.html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51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88D5BD5-02AD-9D49-BADB-41CC1AE7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 for connection details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B6AD539-5378-2741-9952-55CEA06F1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8" y="1100674"/>
            <a:ext cx="8618538" cy="5167924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drvAsynSerialPortConfigure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Baud, bits, parity, stop etc.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drvAsynIPPortConfigure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Hostname and port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asynGpib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epics.anl.gov</a:t>
            </a:r>
            <a:r>
              <a:rPr lang="en-US" altLang="en-US" dirty="0">
                <a:ea typeface="ＭＳ Ｐゴシック" panose="020B0600070205080204" pitchFamily="34" charset="-128"/>
              </a:rPr>
              <a:t>/modules/soft/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/R4-34/</a:t>
            </a:r>
            <a:r>
              <a:rPr lang="en-US" altLang="en-US" dirty="0" err="1">
                <a:ea typeface="ＭＳ Ｐゴシック" panose="020B0600070205080204" pitchFamily="34" charset="-128"/>
              </a:rPr>
              <a:t>asynDriver.html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epics.anl.gov</a:t>
            </a:r>
            <a:r>
              <a:rPr lang="en-US" altLang="en-US" dirty="0">
                <a:ea typeface="ＭＳ Ｐゴシック" panose="020B0600070205080204" pitchFamily="34" charset="-128"/>
              </a:rPr>
              <a:t>/modules/soft/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/R4-34/</a:t>
            </a:r>
            <a:r>
              <a:rPr lang="en-US" altLang="en-US" dirty="0" err="1">
                <a:ea typeface="ＭＳ Ｐゴシック" panose="020B0600070205080204" pitchFamily="34" charset="-128"/>
              </a:rPr>
              <a:t>HowToDoSerial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HowToDoSerial_StreamDevice.html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773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9EDFED9-EAF6-9E46-8B9D-C8AA8585D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515CF24E-A962-7A42-B33F-86F0FC8A1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284288"/>
            <a:ext cx="8229600" cy="46037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Allows you to concentrate on the protocol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Handles the rest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Connection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Threads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Parse results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Update record’s value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alarm state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62BE00-B2D7-EA44-BC75-38D7C730B4EB}"/>
              </a:ext>
            </a:extLst>
          </p:cNvPr>
          <p:cNvSpPr txBox="1">
            <a:spLocks/>
          </p:cNvSpPr>
          <p:nvPr/>
        </p:nvSpPr>
        <p:spPr bwMode="auto">
          <a:xfrm>
            <a:off x="6669088" y="2503488"/>
            <a:ext cx="3054350" cy="307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r="30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None/>
              <a:defRPr/>
            </a:pPr>
            <a:r>
              <a:rPr lang="ja-JP" altLang="en-US" sz="2800" b="1">
                <a:solidFill>
                  <a:srgbClr val="000000"/>
                </a:solidFill>
              </a:rPr>
              <a:t>“</a:t>
            </a:r>
            <a:r>
              <a:rPr lang="en-US" altLang="ja-JP" sz="2800" b="1">
                <a:solidFill>
                  <a:srgbClr val="00B050"/>
                </a:solidFill>
              </a:rPr>
              <a:t>demo.proto</a:t>
            </a:r>
            <a:r>
              <a:rPr lang="ja-JP" altLang="en-US" sz="2800" b="1">
                <a:solidFill>
                  <a:srgbClr val="000000"/>
                </a:solidFill>
              </a:rPr>
              <a:t>”</a:t>
            </a:r>
            <a:br>
              <a:rPr lang="en-US" altLang="ja-JP" sz="2800" b="1">
                <a:solidFill>
                  <a:srgbClr val="000000"/>
                </a:solidFill>
              </a:rPr>
            </a:br>
            <a:br>
              <a:rPr lang="en-US" altLang="ja-JP" sz="2800" b="1">
                <a:solidFill>
                  <a:srgbClr val="000000"/>
                </a:solidFill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Terminator = 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CR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FF0000"/>
                </a:solidFill>
                <a:latin typeface="Courier New" panose="02070309020205020404" pitchFamily="49" charset="0"/>
              </a:rPr>
              <a:t>getTempA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  out "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KRDG? A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";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  in "</a:t>
            </a:r>
            <a:r>
              <a:rPr lang="en-US" altLang="ja-JP" sz="1800" b="1">
                <a:solidFill>
                  <a:srgbClr val="0070C0"/>
                </a:solidFill>
                <a:latin typeface="Courier New" panose="02070309020205020404" pitchFamily="49" charset="0"/>
              </a:rPr>
              <a:t>%f</a:t>
            </a: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";</a:t>
            </a:r>
            <a:b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ja-JP" sz="1800" b="1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2800" b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7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706A899-F294-514A-A3FF-244048788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anose="020B0600070205080204" pitchFamily="34" charset="-128"/>
              </a:rPr>
              <a:t>Examples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6B5B8EE-0CA2-4D4A-8C0A-99CC49982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863600"/>
            <a:ext cx="8121650" cy="5410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Temperature controllers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Lakeshore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Omega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Vacuum pumps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Varian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Power supplies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Agilent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Spellman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Moxa (</a:t>
            </a:r>
            <a:r>
              <a:rPr lang="en-US" altLang="en-US" dirty="0" err="1">
                <a:ea typeface="ＭＳ Ｐゴシック" panose="020B0600070205080204" pitchFamily="34" charset="-128"/>
              </a:rPr>
              <a:t>modbus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profinet</a:t>
            </a:r>
            <a:r>
              <a:rPr lang="en-US" altLang="en-US" dirty="0">
                <a:ea typeface="ＭＳ Ｐゴシック" panose="020B0600070205080204" pitchFamily="34" charset="-128"/>
              </a:rPr>
              <a:t>, serial, etc.)</a:t>
            </a:r>
          </a:p>
        </p:txBody>
      </p:sp>
    </p:spTree>
    <p:extLst>
      <p:ext uri="{BB962C8B-B14F-4D97-AF65-F5344CB8AC3E}">
        <p14:creationId xmlns:p14="http://schemas.microsoft.com/office/powerpoint/2010/main" val="226778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DA407FD-733E-EE4F-A218-138E0293F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Pro/Cons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C56BF84-27D0-604B-AC96-AC4AA2850A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838200"/>
            <a:ext cx="8229600" cy="50498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Seems easy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Human-readable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Testable with minicom, telnet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Create Visual Basic, LabVIEW, Python … demo in no time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beware!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Speed and Terminators (CR, LF, CR/LF, …) can magically change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Was set to something, than device power-cycled …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Must handle timeouts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t just hang!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Must handle errors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t read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MODEL 340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as 340 Kelvin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22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81BD926-894D-CE4E-BBBE-CBEAC25C6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</a:t>
            </a:r>
            <a:r>
              <a:rPr lang="en-US" altLang="ja-JP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ja-JP" dirty="0">
                <a:ea typeface="ＭＳ Ｐゴシック" panose="020B0600070205080204" pitchFamily="34" charset="-128"/>
              </a:rPr>
              <a:t> Idea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87594C8-6F80-924F-85B7-7582AD7362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1832" y="1148453"/>
            <a:ext cx="3548645" cy="3073400"/>
          </a:xfrm>
          <a:noFill/>
          <a:ln>
            <a:solidFill>
              <a:srgbClr val="AEB0A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Protocol File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demo.proto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br>
              <a:rPr lang="en-US" altLang="ja-JP" dirty="0"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Terminator = 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CR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getTempA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out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KRDG? A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in "</a:t>
            </a:r>
            <a:r>
              <a:rPr lang="en-US" altLang="ja-JP" sz="1800" dirty="0">
                <a:solidFill>
                  <a:srgbClr val="0070C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%f</a:t>
            </a: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";</a:t>
            </a:r>
            <a:b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BE39DD-5EB7-0045-BFA2-3A6B3AFB545C}"/>
              </a:ext>
            </a:extLst>
          </p:cNvPr>
          <p:cNvSpPr txBox="1">
            <a:spLocks/>
          </p:cNvSpPr>
          <p:nvPr/>
        </p:nvSpPr>
        <p:spPr bwMode="auto">
          <a:xfrm>
            <a:off x="4825388" y="1148453"/>
            <a:ext cx="6337468" cy="3073400"/>
          </a:xfrm>
          <a:prstGeom prst="rect">
            <a:avLst/>
          </a:prstGeom>
          <a:noFill/>
          <a:ln>
            <a:solidFill>
              <a:srgbClr val="AEB0AF"/>
            </a:solidFill>
          </a:ln>
          <a:extLst>
            <a:ext uri="{909E8E84-426E-40dd-AFC4-6F175D3DCCD1}"/>
            <a:ext uri="{91240B29-F687-4f45-9708-019B960494DF}"/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800" b="1">
                <a:solidFill>
                  <a:srgbClr val="000000"/>
                </a:solidFill>
                <a:latin typeface="+mn-lt"/>
                <a:ea typeface="ＭＳ Ｐゴシック" pitchFamily="22" charset="-128"/>
                <a:cs typeface="ＭＳ Ｐゴシック" pitchFamily="22" charset="-128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1673E"/>
              </a:buClr>
              <a:buFont typeface="Arial" pitchFamily="34" charset="0"/>
              <a:buChar char="–"/>
              <a:defRPr sz="24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sz="2000"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Arial" pitchFamily="34" charset="0"/>
              <a:buChar char="–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18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-100" charset="2"/>
              <a:buChar char="·"/>
              <a:defRPr b="1">
                <a:solidFill>
                  <a:srgbClr val="000000"/>
                </a:solidFill>
                <a:latin typeface="+mn-lt"/>
                <a:ea typeface="ＭＳ Ｐゴシック" pitchFamily="-100" charset="-128"/>
              </a:defRPr>
            </a:lvl9pPr>
          </a:lstStyle>
          <a:p>
            <a:pPr marL="0" indent="0">
              <a:buNone/>
              <a:defRPr/>
            </a:pPr>
            <a:r>
              <a:rPr lang="en-US" b="0" dirty="0"/>
              <a:t>Record</a:t>
            </a:r>
            <a:br>
              <a:rPr lang="en-US" b="0" dirty="0"/>
            </a:br>
            <a:br>
              <a:rPr lang="en-US" b="0" dirty="0"/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record(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ai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, "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Temp:B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DTYP,"</a:t>
            </a:r>
            <a:r>
              <a:rPr lang="en-US" sz="1800" b="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stream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field(INP, "@</a:t>
            </a:r>
            <a:r>
              <a:rPr lang="en-US" sz="1800" b="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demo.proto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getTempA</a:t>
            </a:r>
            <a:r>
              <a:rPr lang="en-US" sz="18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TC1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field(SCAN,"5 second")</a:t>
            </a:r>
            <a:br>
              <a:rPr lang="en-US" sz="1800" b="0" dirty="0">
                <a:latin typeface="Courier New" pitchFamily="49" charset="0"/>
                <a:cs typeface="Courier New" pitchFamily="49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782A3723-A4E9-8542-A61B-F1183AF20437}"/>
              </a:ext>
            </a:extLst>
          </p:cNvPr>
          <p:cNvSpPr txBox="1">
            <a:spLocks/>
          </p:cNvSpPr>
          <p:nvPr/>
        </p:nvSpPr>
        <p:spPr bwMode="auto">
          <a:xfrm>
            <a:off x="2077198" y="4751904"/>
            <a:ext cx="7540625" cy="1533525"/>
          </a:xfrm>
          <a:prstGeom prst="rect">
            <a:avLst/>
          </a:prstGeom>
          <a:noFill/>
          <a:ln>
            <a:solidFill>
              <a:srgbClr val="AEB0AF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  <a:defRPr/>
            </a:pPr>
            <a:r>
              <a:rPr lang="en-US" altLang="en-US" b="0" dirty="0"/>
              <a:t>IOC </a:t>
            </a:r>
            <a:r>
              <a:rPr lang="en-US" altLang="en-US" b="0" dirty="0" err="1"/>
              <a:t>st.cmd</a:t>
            </a:r>
            <a:br>
              <a:rPr lang="en-US" altLang="en-US" b="0" dirty="0"/>
            </a:br>
            <a:br>
              <a:rPr lang="en-US" altLang="en-US" b="0" dirty="0"/>
            </a:br>
            <a:r>
              <a:rPr lang="en-US" altLang="en-US" sz="1800" b="0" dirty="0" err="1">
                <a:latin typeface="Courier New" panose="02070309020205020404" pitchFamily="49" charset="0"/>
              </a:rPr>
              <a:t>drvAsynIPPortConfigure</a:t>
            </a:r>
            <a:r>
              <a:rPr lang="en-US" altLang="en-US" sz="1800" b="0" dirty="0">
                <a:latin typeface="Courier New" panose="02070309020205020404" pitchFamily="49" charset="0"/>
              </a:rPr>
              <a:t> ("</a:t>
            </a:r>
            <a:r>
              <a:rPr lang="en-US" altLang="en-US" sz="1800" b="0" dirty="0">
                <a:solidFill>
                  <a:srgbClr val="C00000"/>
                </a:solidFill>
                <a:latin typeface="Courier New" panose="02070309020205020404" pitchFamily="49" charset="0"/>
              </a:rPr>
              <a:t>TC1</a:t>
            </a:r>
            <a:r>
              <a:rPr lang="en-US" altLang="en-US" sz="1800" b="0" dirty="0">
                <a:latin typeface="Courier New" panose="02070309020205020404" pitchFamily="49" charset="0"/>
              </a:rPr>
              <a:t>", "192.168.164.10:23")</a:t>
            </a:r>
          </a:p>
        </p:txBody>
      </p:sp>
    </p:spTree>
    <p:extLst>
      <p:ext uri="{BB962C8B-B14F-4D97-AF65-F5344CB8AC3E}">
        <p14:creationId xmlns:p14="http://schemas.microsoft.com/office/powerpoint/2010/main" val="125535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B948297-2B61-4344-8706-685C5468F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features</a:t>
            </a:r>
          </a:p>
        </p:txBody>
      </p:sp>
      <p:sp>
        <p:nvSpPr>
          <p:cNvPr id="21506" name="Content Placeholder 5">
            <a:extLst>
              <a:ext uri="{FF2B5EF4-FFF2-40B4-BE49-F238E27FC236}">
                <a16:creationId xmlns:a16="http://schemas.microsoft.com/office/drawing/2014/main" id="{9C28F8E1-BC30-D44F-A41C-CF88B0E94B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614" y="1432193"/>
            <a:ext cx="11419468" cy="473725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integration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Connection management through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Automatically connect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Re-connect after disconnects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Allow many records to communicate via one connection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Threading, queuing, 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Handle timeouts, errors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Put records into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alarm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Debug options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Log every byte sent/received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6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D3A553-2599-3343-A4B8-FD1A5AD6F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Adding </a:t>
            </a:r>
            <a:r>
              <a:rPr lang="en-US" altLang="en-US" dirty="0" err="1">
                <a:ea typeface="ＭＳ Ｐゴシック" panose="020B0600070205080204" pitchFamily="34" charset="-128"/>
              </a:rPr>
              <a:t>StreamDevice</a:t>
            </a:r>
            <a:r>
              <a:rPr lang="en-US" altLang="en-US" dirty="0">
                <a:ea typeface="ＭＳ Ｐゴシック" panose="020B0600070205080204" pitchFamily="34" charset="-128"/>
              </a:rPr>
              <a:t> support to IOC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DAA5DB52-CE6B-2342-B371-8DF001F529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7350" y="1134736"/>
            <a:ext cx="8229600" cy="4766001"/>
          </a:xfrm>
          <a:ln>
            <a:solidFill>
              <a:srgbClr val="AEB0AF"/>
            </a:solidFill>
          </a:ln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configure/RELEASE or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RELEASE.local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ASYN=/path/to/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STREAM=/path/to/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StreamDevice</a:t>
            </a:r>
            <a:endParaRPr lang="en-US" altLang="en-US" sz="2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demoApp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Makefile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demo_DBD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drvAsynIPPort.dbd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demo_LIBS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</a:t>
            </a: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asyn</a:t>
            </a:r>
            <a:b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24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demo_LIBS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+= stream</a:t>
            </a:r>
          </a:p>
        </p:txBody>
      </p:sp>
    </p:spTree>
    <p:extLst>
      <p:ext uri="{BB962C8B-B14F-4D97-AF65-F5344CB8AC3E}">
        <p14:creationId xmlns:p14="http://schemas.microsoft.com/office/powerpoint/2010/main" val="1118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243F8F1-B0FA-B241-9C8D-FDFFF62B8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EPICS Database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0162D7F3-09AC-7947-98A8-F9B6BCE504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0868" y="1154149"/>
            <a:ext cx="6064250" cy="5147499"/>
          </a:xfrm>
          <a:ln>
            <a:solidFill>
              <a:srgbClr val="AEB0A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7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ai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, "B")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(DTYP, "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(INP,  "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</a:t>
            </a:r>
            <a:r>
              <a:rPr lang="en-US" altLang="en-US" sz="17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demo.proto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getB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NC</a:t>
            </a: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(SCAN, "5 second")</a:t>
            </a:r>
            <a:b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7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record(</a:t>
            </a:r>
            <a:r>
              <a:rPr lang="en-US" altLang="en-US" sz="1600" dirty="0" err="1">
                <a:latin typeface="Courier New" panose="02070309020205020404" pitchFamily="49" charset="0"/>
              </a:rPr>
              <a:t>ai</a:t>
            </a:r>
            <a:r>
              <a:rPr lang="en-US" altLang="en-US" sz="1600" dirty="0">
                <a:latin typeface="Courier New" panose="02070309020205020404" pitchFamily="49" charset="0"/>
              </a:rPr>
              <a:t>, "A")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{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(DTYP, "</a:t>
            </a:r>
            <a:r>
              <a:rPr lang="en-US" altLang="en-US" sz="1600" b="1" dirty="0">
                <a:latin typeface="Courier New" panose="02070309020205020404" pitchFamily="49" charset="0"/>
              </a:rPr>
              <a:t>stream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(INP,  "</a:t>
            </a:r>
            <a:r>
              <a:rPr lang="en-US" altLang="en-US" sz="1600" b="1" dirty="0">
                <a:latin typeface="Courier New" panose="02070309020205020404" pitchFamily="49" charset="0"/>
              </a:rPr>
              <a:t>@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demo.proto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getA</a:t>
            </a:r>
            <a:r>
              <a:rPr lang="en-US" altLang="en-US" sz="1600" b="1" dirty="0">
                <a:latin typeface="Courier New" panose="02070309020205020404" pitchFamily="49" charset="0"/>
              </a:rPr>
              <a:t> NC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  field (SCAN, "I/O </a:t>
            </a:r>
            <a:r>
              <a:rPr lang="en-US" altLang="en-US" sz="160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dirty="0">
                <a:latin typeface="Courier New" panose="02070309020205020404" pitchFamily="49" charset="0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</a:rPr>
            </a:b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</a:t>
            </a: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ao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, "current")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(DTYP, "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stream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(OUT,  "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</a:t>
            </a:r>
            <a:r>
              <a:rPr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demo.proto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setCurrent</a:t>
            </a:r>
            <a:r>
              <a:rPr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NC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(EGU,  "A")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(PREC, "2")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(DRVL, "0")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(DRVH, "60")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(LOPR, "0")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 (HOPR, "60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DA7EB-DBBA-BB46-BF5F-4DA80F5A6F55}"/>
              </a:ext>
            </a:extLst>
          </p:cNvPr>
          <p:cNvSpPr txBox="1"/>
          <p:nvPr/>
        </p:nvSpPr>
        <p:spPr>
          <a:xfrm>
            <a:off x="539827" y="784817"/>
            <a:ext cx="355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stream-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demo.db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15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03B422A-EA73-3B41-86E5-6A570C98C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Protocol File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5983473-A1EC-AA44-9FCE-5AD12028C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588" y="1297626"/>
            <a:ext cx="4171950" cy="4976174"/>
          </a:xfrm>
          <a:ln>
            <a:solidFill>
              <a:srgbClr val="AEB0A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Terminator = CR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InTerminator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LF;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ReplyTimeout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ReadTimeout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10000;</a:t>
            </a: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Used with SCAN 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 second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–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triggered from DB record.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# Prompts, then expects "B 5"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out "B?";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in "B %f</a:t>
            </a:r>
            <a:r>
              <a:rPr lang="ja-JP" altLang="en-US" sz="160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@mismatch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disconnect;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7AED8EF-FAF2-DA4F-9AF9-237F11C34E4E}"/>
              </a:ext>
            </a:extLst>
          </p:cNvPr>
          <p:cNvSpPr txBox="1">
            <a:spLocks/>
          </p:cNvSpPr>
          <p:nvPr/>
        </p:nvSpPr>
        <p:spPr bwMode="auto">
          <a:xfrm>
            <a:off x="6222999" y="1297626"/>
            <a:ext cx="4937087" cy="4976174"/>
          </a:xfrm>
          <a:prstGeom prst="rect">
            <a:avLst/>
          </a:prstGeom>
          <a:noFill/>
          <a:ln w="9525">
            <a:solidFill>
              <a:srgbClr val="AEB0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Used with SCAN, "I/O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Intr</a:t>
            </a:r>
            <a:r>
              <a:rPr lang="en-US" altLang="en-US" sz="1600" b="0" dirty="0">
                <a:latin typeface="Courier New" panose="02070309020205020404" pitchFamily="49" charset="0"/>
              </a:rPr>
              <a:t>”.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Reacts to "A 5" at any time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getA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PollPeriod</a:t>
            </a:r>
            <a:r>
              <a:rPr lang="en-US" altLang="en-US" sz="1600" b="0" dirty="0">
                <a:latin typeface="Courier New" panose="02070309020205020404" pitchFamily="49" charset="0"/>
              </a:rPr>
              <a:t> = 50;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in "A %f";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 </a:t>
            </a:r>
          </a:p>
          <a:p>
            <a:pPr>
              <a:buNone/>
            </a:pPr>
            <a:r>
              <a:rPr lang="en-US" altLang="en-US" sz="1600" b="0" dirty="0">
                <a:latin typeface="Courier New" panose="02070309020205020404" pitchFamily="49" charset="0"/>
              </a:rPr>
              <a:t># Example with initialization,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# otherwise only writes when processed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 err="1">
                <a:latin typeface="Courier New" panose="02070309020205020404" pitchFamily="49" charset="0"/>
              </a:rPr>
              <a:t>setCurrent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out "CURRENT %.2f";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@</a:t>
            </a:r>
            <a:r>
              <a:rPr lang="en-US" altLang="en-US" sz="1600" b="0" dirty="0" err="1">
                <a:latin typeface="Courier New" panose="02070309020205020404" pitchFamily="49" charset="0"/>
              </a:rPr>
              <a:t>init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{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out "CURRENT?";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    in "CURRENT %f A";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    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r>
              <a:rPr lang="en-US" altLang="en-US" sz="1600" b="0" dirty="0">
                <a:latin typeface="Courier New" panose="02070309020205020404" pitchFamily="49" charset="0"/>
              </a:rPr>
              <a:t>}</a:t>
            </a:r>
            <a:br>
              <a:rPr lang="en-US" altLang="en-US" sz="1600" b="0" dirty="0">
                <a:latin typeface="Courier New" panose="02070309020205020404" pitchFamily="49" charset="0"/>
              </a:rPr>
            </a:br>
            <a:br>
              <a:rPr lang="en-US" altLang="en-US" sz="1600" b="0" dirty="0">
                <a:latin typeface="Courier New" panose="02070309020205020404" pitchFamily="49" charset="0"/>
              </a:rPr>
            </a:br>
            <a:endParaRPr lang="en-US" altLang="en-US" sz="1600" b="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4A2DF-3E3C-2045-804B-EB6E4D527CE8}"/>
              </a:ext>
            </a:extLst>
          </p:cNvPr>
          <p:cNvSpPr txBox="1"/>
          <p:nvPr/>
        </p:nvSpPr>
        <p:spPr>
          <a:xfrm>
            <a:off x="675856" y="870222"/>
            <a:ext cx="23695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latin typeface="+mn-lt"/>
              </a:rPr>
              <a:t>stream-</a:t>
            </a:r>
            <a:r>
              <a:rPr lang="en-US" b="1" dirty="0" err="1">
                <a:latin typeface="+mn-lt"/>
              </a:rPr>
              <a:t>demo.proto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12D6-21A4-CC45-B209-690AA6F3ACEF}"/>
              </a:ext>
            </a:extLst>
          </p:cNvPr>
          <p:cNvSpPr/>
          <p:nvPr/>
        </p:nvSpPr>
        <p:spPr>
          <a:xfrm>
            <a:off x="1031914" y="2399704"/>
            <a:ext cx="3936693" cy="3472286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C51F7-AE70-804D-84A7-1DCB13A555DE}"/>
              </a:ext>
            </a:extLst>
          </p:cNvPr>
          <p:cNvSpPr/>
          <p:nvPr/>
        </p:nvSpPr>
        <p:spPr>
          <a:xfrm>
            <a:off x="950588" y="1297626"/>
            <a:ext cx="2740063" cy="1026933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2257C-4606-E142-B319-904BA3B04D76}"/>
              </a:ext>
            </a:extLst>
          </p:cNvPr>
          <p:cNvSpPr/>
          <p:nvPr/>
        </p:nvSpPr>
        <p:spPr>
          <a:xfrm>
            <a:off x="6307157" y="1351265"/>
            <a:ext cx="4676660" cy="4608860"/>
          </a:xfrm>
          <a:prstGeom prst="rect">
            <a:avLst/>
          </a:prstGeom>
          <a:solidFill>
            <a:srgbClr val="FFFFFF">
              <a:alpha val="74902"/>
            </a:srgbClr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6FD03B-B743-9E4D-928C-353B3032BA33}"/>
              </a:ext>
            </a:extLst>
          </p:cNvPr>
          <p:cNvSpPr/>
          <p:nvPr/>
        </p:nvSpPr>
        <p:spPr>
          <a:xfrm>
            <a:off x="4519670" y="508404"/>
            <a:ext cx="2306198" cy="1090669"/>
          </a:xfrm>
          <a:prstGeom prst="wedgeRoundRectCallout">
            <a:avLst>
              <a:gd name="adj1" fmla="val -83413"/>
              <a:gd name="adj2" fmla="val 5846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System variables</a:t>
            </a:r>
          </a:p>
        </p:txBody>
      </p:sp>
    </p:spTree>
    <p:extLst>
      <p:ext uri="{BB962C8B-B14F-4D97-AF65-F5344CB8AC3E}">
        <p14:creationId xmlns:p14="http://schemas.microsoft.com/office/powerpoint/2010/main" val="74472621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-template-16x9-180808" id="{46859515-30DE-EE46-ACDC-9B7B386D4F5A}" vid="{3FD8E080-9299-EA4A-9C9F-667EB315ED51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1226</Words>
  <Application>Microsoft Macintosh PowerPoint</Application>
  <PresentationFormat>Widescreen</PresentationFormat>
  <Paragraphs>361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Century Gothic</vt:lpstr>
      <vt:lpstr>Courier New</vt:lpstr>
      <vt:lpstr>Symbol</vt:lpstr>
      <vt:lpstr>ORNL</vt:lpstr>
      <vt:lpstr>EPICS  ’Stream’ Device Support</vt:lpstr>
      <vt:lpstr>What is streaming device?</vt:lpstr>
      <vt:lpstr>Examples</vt:lpstr>
      <vt:lpstr>Pro/Cons</vt:lpstr>
      <vt:lpstr>EPICS StreamDevice Idea</vt:lpstr>
      <vt:lpstr>EPICS StreamDevice features</vt:lpstr>
      <vt:lpstr>Adding StreamDevice support to IOC</vt:lpstr>
      <vt:lpstr>EPICS Database</vt:lpstr>
      <vt:lpstr>Protocol File</vt:lpstr>
      <vt:lpstr>Protocol File</vt:lpstr>
      <vt:lpstr>Protocol File</vt:lpstr>
      <vt:lpstr>Protocol File</vt:lpstr>
      <vt:lpstr>Protocol File</vt:lpstr>
      <vt:lpstr>Protocol File</vt:lpstr>
      <vt:lpstr>Protocol File</vt:lpstr>
      <vt:lpstr>IOC Startup File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Example Session</vt:lpstr>
      <vt:lpstr>More in StreamDevice Manual (online)</vt:lpstr>
      <vt:lpstr>And asyn for connection details</vt:lpstr>
      <vt:lpstr>StreamDevice…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2018-08-06T13:28:20Z</dcterms:created>
  <dcterms:modified xsi:type="dcterms:W3CDTF">2019-01-22T13:18:51Z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